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3" r:id="rId2"/>
    <p:sldId id="268" r:id="rId3"/>
    <p:sldId id="264" r:id="rId4"/>
    <p:sldId id="260" r:id="rId5"/>
    <p:sldId id="262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818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3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6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56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490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99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87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39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79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99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46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4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5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824B72-9DBE-4042-9AC0-81E18BACC4F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8808F3-3295-484E-889C-3C6BC869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5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663235-3375-96AE-DDBD-B36419FDE9A3}"/>
              </a:ext>
            </a:extLst>
          </p:cNvPr>
          <p:cNvSpPr txBox="1"/>
          <p:nvPr/>
        </p:nvSpPr>
        <p:spPr>
          <a:xfrm>
            <a:off x="511328" y="2030432"/>
            <a:ext cx="1116934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 defTabSz="914400"/>
            <a:r>
              <a:rPr lang="it-IT" sz="2800" b="1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latin typeface="Calibri" panose="020F0502020204030204"/>
              </a:rPr>
              <a:t>DASAR HUKUM </a:t>
            </a:r>
          </a:p>
          <a:p>
            <a:pPr algn="just" defTabSz="914400"/>
            <a:endParaRPr lang="it-IT" sz="2800" b="1" dirty="0">
              <a:ln/>
              <a:pattFill prst="dkUpDiag">
                <a:fgClr>
                  <a:prstClr val="white">
                    <a:lumMod val="50000"/>
                  </a:prstClr>
                </a:fgClr>
                <a:bgClr>
                  <a:prstClr val="black">
                    <a:lumMod val="75000"/>
                    <a:lumOff val="25000"/>
                  </a:prstClr>
                </a:bgClr>
              </a:pattFill>
              <a:effectLst>
                <a:outerShdw blurRad="38100" dist="19050" dir="2700000" algn="tl" rotWithShape="0">
                  <a:prstClr val="black">
                    <a:lumMod val="50000"/>
                    <a:alpha val="40000"/>
                  </a:prstClr>
                </a:outerShdw>
              </a:effectLst>
              <a:latin typeface="Calibri" panose="020F0502020204030204"/>
            </a:endParaRPr>
          </a:p>
          <a:p>
            <a:pPr algn="just" defTabSz="914400"/>
            <a:r>
              <a:rPr lang="it-IT" sz="2800" b="1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latin typeface="Calibri" panose="020F0502020204030204"/>
              </a:rPr>
              <a:t>-  UNDANG UNDANG CIPTA KERJA NOMOR 11 TAHUN 2020</a:t>
            </a:r>
          </a:p>
          <a:p>
            <a:pPr algn="just" defTabSz="914400"/>
            <a:r>
              <a:rPr lang="it-IT" sz="2800" b="1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latin typeface="Calibri" panose="020F0502020204030204"/>
              </a:rPr>
              <a:t>- PERATURAN MENTERI KETENAGAKERJAAN NOMOR 28 TAHUN 2014 TENTANG PEMBUATAN DAN PENGESAHAN PERATURAN PERUSAHAAN, PEMBUATAN DAN PENDAFTARAN PERJANJIAN KERJA BERSAMA</a:t>
            </a:r>
          </a:p>
          <a:p>
            <a:pPr algn="just" defTabSz="914400"/>
            <a:r>
              <a:rPr lang="it-IT" sz="2800" b="1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latin typeface="Calibri" panose="020F0502020204030204"/>
              </a:rPr>
              <a:t>-PERATURAN BUPATI MANOKWARI NOMOR 73 TAHUN 2017 TENTANG RETRIBUSI PERPANJANGAN IZIN MEMPEKERJAKAN TENAGA KERJA ASING</a:t>
            </a:r>
          </a:p>
          <a:p>
            <a:pPr algn="just" defTabSz="914400"/>
            <a:r>
              <a:rPr lang="it-IT" sz="2800" b="1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latin typeface="Calibri" panose="020F0502020204030204"/>
              </a:rPr>
              <a:t>- PERATURAN BUPATI NOMOR 13 TAHUN 2017</a:t>
            </a:r>
            <a:endParaRPr lang="en-US" sz="2800" b="1" dirty="0">
              <a:ln/>
              <a:pattFill prst="dkUpDiag">
                <a:fgClr>
                  <a:prstClr val="white">
                    <a:lumMod val="50000"/>
                  </a:prstClr>
                </a:fgClr>
                <a:bgClr>
                  <a:prstClr val="black">
                    <a:lumMod val="75000"/>
                    <a:lumOff val="25000"/>
                  </a:prstClr>
                </a:bgClr>
              </a:pattFill>
              <a:effectLst>
                <a:outerShdw blurRad="38100" dist="19050" dir="2700000" algn="tl" rotWithShape="0">
                  <a:prstClr val="black">
                    <a:lumMod val="50000"/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2AA460-7B6F-2E38-470D-01B10697A4AE}"/>
              </a:ext>
            </a:extLst>
          </p:cNvPr>
          <p:cNvSpPr/>
          <p:nvPr/>
        </p:nvSpPr>
        <p:spPr>
          <a:xfrm>
            <a:off x="1483518" y="857250"/>
            <a:ext cx="9224963" cy="10482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BIDANG TENAGA KERJA</a:t>
            </a:r>
          </a:p>
        </p:txBody>
      </p:sp>
    </p:spTree>
    <p:extLst>
      <p:ext uri="{BB962C8B-B14F-4D97-AF65-F5344CB8AC3E}">
        <p14:creationId xmlns:p14="http://schemas.microsoft.com/office/powerpoint/2010/main" val="175255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4B10DE9-7ABC-B5AA-D6E8-766359994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66013"/>
              </p:ext>
            </p:extLst>
          </p:nvPr>
        </p:nvGraphicFramePr>
        <p:xfrm>
          <a:off x="431006" y="404495"/>
          <a:ext cx="11329987" cy="645350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061618">
                  <a:extLst>
                    <a:ext uri="{9D8B030D-6E8A-4147-A177-3AD203B41FA5}">
                      <a16:colId xmlns:a16="http://schemas.microsoft.com/office/drawing/2014/main" val="2257146459"/>
                    </a:ext>
                  </a:extLst>
                </a:gridCol>
                <a:gridCol w="5268369">
                  <a:extLst>
                    <a:ext uri="{9D8B030D-6E8A-4147-A177-3AD203B41FA5}">
                      <a16:colId xmlns:a16="http://schemas.microsoft.com/office/drawing/2014/main" val="3817333697"/>
                    </a:ext>
                  </a:extLst>
                </a:gridCol>
              </a:tblGrid>
              <a:tr h="607883">
                <a:tc>
                  <a:txBody>
                    <a:bodyPr/>
                    <a:lstStyle/>
                    <a:p>
                      <a:r>
                        <a:rPr lang="en-US" dirty="0"/>
                        <a:t>BIDANG PELATIHAN KERJA DAN PENEMPATAN ANGKATAN KERJA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BIDANG HUBUNGAN INDUSTRIAL DAN PEMBINAAN KETENAGAKERJAAN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78400"/>
                  </a:ext>
                </a:extLst>
              </a:tr>
              <a:tr h="4088131">
                <a:tc>
                  <a:txBody>
                    <a:bodyPr/>
                    <a:lstStyle/>
                    <a:p>
                      <a:r>
                        <a:rPr lang="en-US" dirty="0" err="1"/>
                        <a:t>Bidang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Pelatihan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Penempatan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mempunyai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tugas</a:t>
                      </a:r>
                      <a:r>
                        <a:rPr lang="en-US" dirty="0"/>
                        <a:t>: 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lphaLcPeriod"/>
                      </a:pPr>
                      <a:r>
                        <a:rPr lang="en-US" dirty="0" err="1"/>
                        <a:t>melakukan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koordinasi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perencanaan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pelaksanaan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pengendalian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bimbingan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konsultasi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Bidang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Pelatihan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Penempatan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; 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lphaLcPeriod"/>
                      </a:pPr>
                      <a:r>
                        <a:rPr lang="en-US" dirty="0" err="1"/>
                        <a:t>merumuskan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sasaran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kegiatan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Bidang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Pelatihan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Penempatan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; 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lphaLcPeriod"/>
                      </a:pPr>
                      <a:r>
                        <a:rPr lang="en-US" dirty="0" err="1"/>
                        <a:t>melakukan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pembinaan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pengaturan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perluasan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lapangan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kesempatan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bagi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tenaga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mandiri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pedesaan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perkotaan</a:t>
                      </a:r>
                      <a:r>
                        <a:rPr lang="en-US" dirty="0"/>
                        <a:t>; dan 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lphaLcPeriod"/>
                      </a:pPr>
                      <a:r>
                        <a:rPr lang="en-US" dirty="0" err="1"/>
                        <a:t>melaksanakan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tugas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kedinasan</a:t>
                      </a:r>
                      <a:r>
                        <a:rPr lang="en-US" dirty="0"/>
                        <a:t> lain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perintah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atasan</a:t>
                      </a:r>
                      <a:r>
                        <a:rPr lang="en-US" dirty="0"/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dirty="0" err="1"/>
                        <a:t>Bidang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Hubungan</a:t>
                      </a:r>
                      <a:r>
                        <a:rPr lang="en-US" dirty="0"/>
                        <a:t> Industrial dan </a:t>
                      </a:r>
                      <a:r>
                        <a:rPr lang="en-US" dirty="0" err="1"/>
                        <a:t>Pembinaan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Ketenagakerjaan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mempunyai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tugas</a:t>
                      </a:r>
                      <a:r>
                        <a:rPr lang="en-US" dirty="0"/>
                        <a:t> : 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lphaLcPeriod"/>
                      </a:pPr>
                      <a:r>
                        <a:rPr lang="en-US" dirty="0" err="1"/>
                        <a:t>melakukan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koordinasi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perencanaan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pelaksanaan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pengendalian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bimbingan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konsultasi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serta</a:t>
                      </a:r>
                      <a:r>
                        <a:rPr lang="en-US" dirty="0"/>
                        <a:t> monitoring dan </a:t>
                      </a:r>
                      <a:r>
                        <a:rPr lang="en-US" dirty="0" err="1"/>
                        <a:t>evaluasi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Bidang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Hubungan</a:t>
                      </a:r>
                      <a:r>
                        <a:rPr lang="en-US" dirty="0"/>
                        <a:t> Industrial dan </a:t>
                      </a:r>
                      <a:r>
                        <a:rPr lang="en-US" dirty="0" err="1"/>
                        <a:t>Pembinaan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Ketenagakerjaan</a:t>
                      </a:r>
                      <a:r>
                        <a:rPr lang="en-US" dirty="0"/>
                        <a:t>; 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lphaLcPeriod"/>
                      </a:pPr>
                      <a:r>
                        <a:rPr lang="en-US" dirty="0" err="1"/>
                        <a:t>merumuskan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sasaran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kegiatan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Bidang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Hubungan</a:t>
                      </a:r>
                      <a:r>
                        <a:rPr lang="en-US" dirty="0"/>
                        <a:t> Industrial dan </a:t>
                      </a:r>
                      <a:r>
                        <a:rPr lang="en-US" dirty="0" err="1"/>
                        <a:t>Pembinaan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Ketenagakerjaan</a:t>
                      </a:r>
                      <a:r>
                        <a:rPr lang="en-US" dirty="0"/>
                        <a:t>; 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lphaLcPeriod"/>
                      </a:pPr>
                      <a:r>
                        <a:rPr lang="en-US" dirty="0" err="1"/>
                        <a:t>melakukan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kajian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Bidang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Hubungan</a:t>
                      </a:r>
                      <a:r>
                        <a:rPr lang="en-US" dirty="0"/>
                        <a:t> Industrial dan </a:t>
                      </a:r>
                      <a:r>
                        <a:rPr lang="en-US" dirty="0" err="1"/>
                        <a:t>Pembinaan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Ketenaga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kerjaan</a:t>
                      </a:r>
                      <a:r>
                        <a:rPr lang="en-US" dirty="0"/>
                        <a:t>; 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lphaLcPeriod"/>
                      </a:pPr>
                      <a:r>
                        <a:rPr lang="en-US" dirty="0" err="1"/>
                        <a:t>melakukan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fasilitasi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pengembangan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hubungan</a:t>
                      </a:r>
                      <a:r>
                        <a:rPr lang="en-US" dirty="0"/>
                        <a:t> industrial dan </a:t>
                      </a:r>
                      <a:r>
                        <a:rPr lang="en-US" dirty="0" err="1"/>
                        <a:t>pembinaan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ketenagakerjaan</a:t>
                      </a:r>
                      <a:r>
                        <a:rPr lang="en-US" dirty="0"/>
                        <a:t>; </a:t>
                      </a:r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lphaLcPeriod"/>
                      </a:pPr>
                      <a:r>
                        <a:rPr lang="en-US" dirty="0" err="1"/>
                        <a:t>melaksanakan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tugas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kedinasan</a:t>
                      </a:r>
                      <a:r>
                        <a:rPr lang="en-US" dirty="0"/>
                        <a:t> lain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perintah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atasan</a:t>
                      </a:r>
                      <a:r>
                        <a:rPr lang="en-US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12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24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4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C0908A-1C6C-7BB8-474A-9A3DAB5288AF}"/>
              </a:ext>
            </a:extLst>
          </p:cNvPr>
          <p:cNvSpPr/>
          <p:nvPr/>
        </p:nvSpPr>
        <p:spPr>
          <a:xfrm>
            <a:off x="842961" y="1009948"/>
            <a:ext cx="10529889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66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 PERBUP  RESTRIBUSI IMTA TELAH BERGANTI NAMA MENJADI RPTKA SESUAI PERATURAN PEMERINTAH NOMOR 34 TAHUN 2021, DAN UNTUK PERATURAN DAERAH MASIH DIBAHAS OLEH BALEGDA TINGKAT PROVINSI PAPUA BARAT 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2D46657-AEBC-2AC8-104E-5B9537098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91976"/>
              </p:ext>
            </p:extLst>
          </p:nvPr>
        </p:nvGraphicFramePr>
        <p:xfrm>
          <a:off x="842960" y="3858737"/>
          <a:ext cx="9339617" cy="1772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791">
                  <a:extLst>
                    <a:ext uri="{9D8B030D-6E8A-4147-A177-3AD203B41FA5}">
                      <a16:colId xmlns:a16="http://schemas.microsoft.com/office/drawing/2014/main" val="276869530"/>
                    </a:ext>
                  </a:extLst>
                </a:gridCol>
                <a:gridCol w="2606093">
                  <a:extLst>
                    <a:ext uri="{9D8B030D-6E8A-4147-A177-3AD203B41FA5}">
                      <a16:colId xmlns:a16="http://schemas.microsoft.com/office/drawing/2014/main" val="3818367754"/>
                    </a:ext>
                  </a:extLst>
                </a:gridCol>
                <a:gridCol w="3945575">
                  <a:extLst>
                    <a:ext uri="{9D8B030D-6E8A-4147-A177-3AD203B41FA5}">
                      <a16:colId xmlns:a16="http://schemas.microsoft.com/office/drawing/2014/main" val="3702907459"/>
                    </a:ext>
                  </a:extLst>
                </a:gridCol>
                <a:gridCol w="2218158">
                  <a:extLst>
                    <a:ext uri="{9D8B030D-6E8A-4147-A177-3AD203B41FA5}">
                      <a16:colId xmlns:a16="http://schemas.microsoft.com/office/drawing/2014/main" val="2347734875"/>
                    </a:ext>
                  </a:extLst>
                </a:gridCol>
              </a:tblGrid>
              <a:tr h="3222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JUMLAH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PERUSAHAAN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23339"/>
                  </a:ext>
                </a:extLst>
              </a:tr>
              <a:tr h="5639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 ORANG (Engineer)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PT. SDIC PAPUA CEMENT INDONESIA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PERIODE JUNI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4384"/>
                  </a:ext>
                </a:extLst>
              </a:tr>
              <a:tr h="5639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 ORANG (</a:t>
                      </a:r>
                      <a:r>
                        <a:rPr lang="en-US" sz="1400" dirty="0" err="1"/>
                        <a:t>Penyuluh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rohani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MAJELIS UMUM/SINODE GPKAI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PERIODE JUNI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739866"/>
                  </a:ext>
                </a:extLst>
              </a:tr>
              <a:tr h="32228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5649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D5C3E0C-F7CE-9F13-890C-319D974A2DA4}"/>
              </a:ext>
            </a:extLst>
          </p:cNvPr>
          <p:cNvSpPr/>
          <p:nvPr/>
        </p:nvSpPr>
        <p:spPr>
          <a:xfrm>
            <a:off x="3612444" y="3429000"/>
            <a:ext cx="4425244" cy="2935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PEKERJA ASING TAHUN 2022</a:t>
            </a:r>
          </a:p>
        </p:txBody>
      </p:sp>
    </p:spTree>
    <p:extLst>
      <p:ext uri="{BB962C8B-B14F-4D97-AF65-F5344CB8AC3E}">
        <p14:creationId xmlns:p14="http://schemas.microsoft.com/office/powerpoint/2010/main" val="382468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597114-E7B0-8B74-E894-CB011EA7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89" y="756355"/>
            <a:ext cx="5108222" cy="375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C31F36-270A-6E38-8B79-091ECA6B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756" y="688620"/>
            <a:ext cx="5531555" cy="375920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408209-8846-D635-2843-9F1A80041243}"/>
              </a:ext>
            </a:extLst>
          </p:cNvPr>
          <p:cNvSpPr/>
          <p:nvPr/>
        </p:nvSpPr>
        <p:spPr>
          <a:xfrm>
            <a:off x="1941689" y="4673599"/>
            <a:ext cx="8816622" cy="81280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 </a:t>
            </a:r>
            <a:r>
              <a:rPr lang="en-US" sz="1600" dirty="0" err="1"/>
              <a:t>Pelatihan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dan </a:t>
            </a:r>
            <a:r>
              <a:rPr lang="en-US" sz="1600" dirty="0" err="1"/>
              <a:t>Produktivitas</a:t>
            </a:r>
            <a:r>
              <a:rPr lang="en-US" sz="1600" dirty="0"/>
              <a:t> Tenaga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 err="1"/>
              <a:t>Kegiatan</a:t>
            </a:r>
            <a:r>
              <a:rPr lang="en-US" sz="1600" dirty="0"/>
              <a:t> </a:t>
            </a:r>
            <a:r>
              <a:rPr lang="en-US" sz="1600" dirty="0" err="1"/>
              <a:t>Pelatihan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Perhotelan</a:t>
            </a:r>
            <a:r>
              <a:rPr lang="en-US" sz="1600" dirty="0"/>
              <a:t> dan Tata Rias </a:t>
            </a:r>
            <a:r>
              <a:rPr lang="en-US" sz="1600" dirty="0" err="1"/>
              <a:t>Kecantikan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 err="1"/>
              <a:t>Tahun</a:t>
            </a:r>
            <a:r>
              <a:rPr lang="en-US" sz="1600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84810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3D0C2-60C1-F85B-B5E3-AB869FAFF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8" t="-43" b="-1"/>
          <a:stretch/>
        </p:blipFill>
        <p:spPr>
          <a:xfrm>
            <a:off x="3805238" y="649640"/>
            <a:ext cx="3169831" cy="35785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49633D-81F8-C65C-4F4E-CC440AB8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1" y="649640"/>
            <a:ext cx="2980265" cy="35785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F930BF-53F6-4145-B547-6C3868FF9EB5}"/>
              </a:ext>
            </a:extLst>
          </p:cNvPr>
          <p:cNvSpPr/>
          <p:nvPr/>
        </p:nvSpPr>
        <p:spPr>
          <a:xfrm>
            <a:off x="999950" y="4379826"/>
            <a:ext cx="5610576" cy="6792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Bantuan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Peralatan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Salon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kepada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Lembaga Pendidikan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Ketrampilan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Manokwar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2021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61F00-24D7-678A-1B96-66C479190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75"/>
          <a:stretch/>
        </p:blipFill>
        <p:spPr>
          <a:xfrm>
            <a:off x="7262637" y="649640"/>
            <a:ext cx="4150430" cy="45545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B319F4A-F460-0563-FEAD-6978F0A1584D}"/>
              </a:ext>
            </a:extLst>
          </p:cNvPr>
          <p:cNvSpPr/>
          <p:nvPr/>
        </p:nvSpPr>
        <p:spPr>
          <a:xfrm>
            <a:off x="7700962" y="5283200"/>
            <a:ext cx="3633081" cy="835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BERSAMA BPJS KESEHATAN MANOKWARI</a:t>
            </a:r>
          </a:p>
        </p:txBody>
      </p:sp>
    </p:spTree>
    <p:extLst>
      <p:ext uri="{BB962C8B-B14F-4D97-AF65-F5344CB8AC3E}">
        <p14:creationId xmlns:p14="http://schemas.microsoft.com/office/powerpoint/2010/main" val="425437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BDE01-F9D0-4FA4-6EA9-06417A1D8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4" t="15208" b="15417"/>
          <a:stretch/>
        </p:blipFill>
        <p:spPr>
          <a:xfrm>
            <a:off x="429251" y="421482"/>
            <a:ext cx="3871291" cy="3300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57A4A4-B9C2-131A-79C3-44BDE3998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1"/>
          <a:stretch/>
        </p:blipFill>
        <p:spPr>
          <a:xfrm>
            <a:off x="404809" y="3136106"/>
            <a:ext cx="3871291" cy="3300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C7769-62A6-D95E-9997-DDE5FCC08A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9167" r="-1303" b="27082"/>
          <a:stretch/>
        </p:blipFill>
        <p:spPr>
          <a:xfrm>
            <a:off x="4300545" y="1657350"/>
            <a:ext cx="7486646" cy="4743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28337-F569-5BEC-0CD9-C82152F89545}"/>
              </a:ext>
            </a:extLst>
          </p:cNvPr>
          <p:cNvSpPr/>
          <p:nvPr/>
        </p:nvSpPr>
        <p:spPr>
          <a:xfrm>
            <a:off x="4872043" y="653653"/>
            <a:ext cx="6343650" cy="8286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KEGIATAN PELATIHAN  PEMBUATAN RUMAH ADAT KAKI SERIBU BAGI PUTRA ASLI PAPUA TAHUN 2021</a:t>
            </a:r>
          </a:p>
        </p:txBody>
      </p:sp>
    </p:spTree>
    <p:extLst>
      <p:ext uri="{BB962C8B-B14F-4D97-AF65-F5344CB8AC3E}">
        <p14:creationId xmlns:p14="http://schemas.microsoft.com/office/powerpoint/2010/main" val="308463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EEEB9-E9C9-29EA-A0FB-8D0DB937A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74" r="1112" b="31686"/>
          <a:stretch/>
        </p:blipFill>
        <p:spPr>
          <a:xfrm>
            <a:off x="1433688" y="1761066"/>
            <a:ext cx="9042400" cy="2889956"/>
          </a:xfrm>
          <a:prstGeom prst="rect">
            <a:avLst/>
          </a:prstGeom>
        </p:spPr>
      </p:pic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5EE60D33-B976-0080-2B83-842FB22C56A9}"/>
              </a:ext>
            </a:extLst>
          </p:cNvPr>
          <p:cNvSpPr/>
          <p:nvPr/>
        </p:nvSpPr>
        <p:spPr>
          <a:xfrm>
            <a:off x="7772400" y="982133"/>
            <a:ext cx="2816578" cy="1332442"/>
          </a:xfrm>
          <a:prstGeom prst="down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 </a:t>
            </a:r>
            <a:r>
              <a:rPr lang="en-US" dirty="0" err="1"/>
              <a:t>penomoran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Ak.1</a:t>
            </a:r>
          </a:p>
        </p:txBody>
      </p:sp>
    </p:spTree>
    <p:extLst>
      <p:ext uri="{BB962C8B-B14F-4D97-AF65-F5344CB8AC3E}">
        <p14:creationId xmlns:p14="http://schemas.microsoft.com/office/powerpoint/2010/main" val="294704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BBACE937-DB88-026E-499A-125801588E2D}"/>
              </a:ext>
            </a:extLst>
          </p:cNvPr>
          <p:cNvSpPr/>
          <p:nvPr/>
        </p:nvSpPr>
        <p:spPr>
          <a:xfrm>
            <a:off x="1276350" y="1400175"/>
            <a:ext cx="4567238" cy="3698521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PENGHARGAAN BAGI PEMERINTAH DAERAH, SWASTA YANG TELAH MELAKSANAKAN PROGRAM  BPJS KETENAGAKERJAAN, DAN TAHUN 2021 PEMERINTAH PROVINSI PAPUA BARAT BERHASIL MERAIH PERINGKAT KE-3 UNTUK TINGKAT PROVINSI DAN KABUPATEN RAJA AMPAT  DI PERINGKAT PERTAMA DITINGKAT KABUPATEN/KOTA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DAB82-5FBA-7022-790D-64F17175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28675"/>
            <a:ext cx="5386388" cy="45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3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572</TotalTime>
  <Words>369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Garamond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25</cp:revision>
  <dcterms:created xsi:type="dcterms:W3CDTF">2022-07-21T01:42:19Z</dcterms:created>
  <dcterms:modified xsi:type="dcterms:W3CDTF">2022-07-24T00:07:41Z</dcterms:modified>
</cp:coreProperties>
</file>